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4" r:id="rId3"/>
    <p:sldId id="259" r:id="rId4"/>
    <p:sldId id="277" r:id="rId5"/>
    <p:sldId id="257" r:id="rId6"/>
    <p:sldId id="260" r:id="rId7"/>
    <p:sldId id="261" r:id="rId8"/>
    <p:sldId id="266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4" r:id="rId17"/>
    <p:sldId id="275" r:id="rId18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20C99-13CE-472D-BE76-F3B89A5CE7D3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DC9088-7DFE-4A18-AF89-56CCBCB2A70D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1842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C9088-7DFE-4A18-AF89-56CCBCB2A70D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7078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C9088-7DFE-4A18-AF89-56CCBCB2A70D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37078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6359302-5135-40E1-964F-2C29BB525F9C}" type="datetimeFigureOut">
              <a:rPr lang="bg-BG" smtClean="0"/>
              <a:t>6.12.2017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0E4BCCD-AC79-4465-9BEF-7BED9E2834C1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Навлизане на биоподобни на Европейския пазар и политика на ценообразуване и реимбурсиране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072" y="3899938"/>
            <a:ext cx="4953000" cy="1752600"/>
          </a:xfrm>
        </p:spPr>
        <p:txBody>
          <a:bodyPr/>
          <a:lstStyle/>
          <a:p>
            <a:pPr algn="r"/>
            <a:r>
              <a:rPr lang="bg-BG" b="1" dirty="0" smtClean="0"/>
              <a:t>Проф. Генка Петрова, дфн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6813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4515" y="-27384"/>
            <a:ext cx="7033989" cy="10668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r"/>
            <a:r>
              <a:rPr lang="bg-BG" dirty="0" smtClean="0"/>
              <a:t>Ценообразуване</a:t>
            </a:r>
            <a:endParaRPr lang="bg-BG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7753"/>
            <a:ext cx="22955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856903"/>
              </p:ext>
            </p:extLst>
          </p:nvPr>
        </p:nvGraphicFramePr>
        <p:xfrm>
          <a:off x="107504" y="963136"/>
          <a:ext cx="9036500" cy="4838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4032448"/>
                <a:gridCol w="1584176"/>
                <a:gridCol w="1296146"/>
                <a:gridCol w="827586"/>
              </a:tblGrid>
              <a:tr h="343456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Държава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100" dirty="0" smtClean="0"/>
                        <a:t>Ценообразуване</a:t>
                      </a:r>
                      <a:endParaRPr lang="bg-B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100" dirty="0" smtClean="0"/>
                        <a:t>Вътрешно референтно ценообразуване</a:t>
                      </a:r>
                      <a:endParaRPr lang="bg-B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100" dirty="0" smtClean="0"/>
                        <a:t>Стимули </a:t>
                      </a:r>
                      <a:r>
                        <a:rPr lang="bg-BG" sz="1100" baseline="0" dirty="0" smtClean="0"/>
                        <a:t> за предписване</a:t>
                      </a:r>
                      <a:endParaRPr lang="bg-B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100" dirty="0" smtClean="0"/>
                        <a:t>Замяна</a:t>
                      </a:r>
                      <a:endParaRPr lang="bg-BG" sz="1100" dirty="0"/>
                    </a:p>
                  </a:txBody>
                  <a:tcPr/>
                </a:tc>
              </a:tr>
              <a:tr h="2019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ЕС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26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Холандия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Няма разлика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</a:tr>
              <a:tr h="148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Полша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Първи – под 25%,</a:t>
                      </a:r>
                      <a:r>
                        <a:rPr lang="bg-BG" sz="1400" baseline="0" dirty="0" smtClean="0"/>
                        <a:t> втори по-ниска цена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Да</a:t>
                      </a:r>
                      <a:endParaRPr lang="bg-BG" sz="1400" dirty="0"/>
                    </a:p>
                  </a:txBody>
                  <a:tcPr/>
                </a:tc>
              </a:tr>
              <a:tr h="143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Португалия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20% по-ниска</a:t>
                      </a:r>
                      <a:r>
                        <a:rPr lang="bg-BG" sz="1400" baseline="0" dirty="0" smtClean="0"/>
                        <a:t> цена за болници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Да в болница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Словения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92% от най-ниската цена</a:t>
                      </a:r>
                      <a:r>
                        <a:rPr lang="bg-BG" sz="1400" baseline="0" dirty="0" smtClean="0"/>
                        <a:t> на биоподобен в референтна държава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Испания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Договаря се 25%-30% под оригинала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Швеция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Няма разлика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Да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Не</a:t>
                      </a:r>
                      <a:endParaRPr lang="bg-BG" sz="1400" dirty="0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Извън ЕС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Исландия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Най-ниска от четирите референтни държави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236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Новрегия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По-ниска от тази на референта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Русия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92% от </a:t>
                      </a:r>
                      <a:r>
                        <a:rPr lang="bg-BG" sz="1200" baseline="0" dirty="0" smtClean="0"/>
                        <a:t> цената на референтния продукт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</a:tr>
              <a:tr h="348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Сърбия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Първи под 30%, втори и трети още 10%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9512" y="5890046"/>
            <a:ext cx="8964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/>
              <a:t>Всички държави искат по-ниски цени от референта. 13 от 24 държави имат вътрешно референтно ценообразуване в рамките на едно </a:t>
            </a:r>
            <a:r>
              <a:rPr lang="en-US" dirty="0" smtClean="0"/>
              <a:t>INN, </a:t>
            </a:r>
            <a:r>
              <a:rPr lang="bg-BG" dirty="0" smtClean="0"/>
              <a:t>14 имат стимули за предписване на биоподобни, само 6 позволяват замяна.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3509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2040"/>
            <a:ext cx="8229600" cy="1066800"/>
          </a:xfrm>
        </p:spPr>
        <p:txBody>
          <a:bodyPr/>
          <a:lstStyle/>
          <a:p>
            <a:r>
              <a:rPr lang="bg-BG" dirty="0" smtClean="0"/>
              <a:t>Реимбурсиране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204864"/>
            <a:ext cx="8733656" cy="4325112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Въпрос на национално решение;</a:t>
            </a:r>
          </a:p>
          <a:p>
            <a:r>
              <a:rPr lang="bg-BG" dirty="0" smtClean="0"/>
              <a:t>В повечето държави се реимбурсират всички индикации по КХП;</a:t>
            </a:r>
          </a:p>
          <a:p>
            <a:r>
              <a:rPr lang="bg-BG" dirty="0" smtClean="0"/>
              <a:t>Стимули за лекарите – процент на предписване на биоподобни, допълнително възнаграждение, предписване при нови пациенти;</a:t>
            </a:r>
          </a:p>
          <a:p>
            <a:r>
              <a:rPr lang="bg-BG" dirty="0" smtClean="0"/>
              <a:t>Квоти за реимбурсирани количества;</a:t>
            </a:r>
          </a:p>
          <a:p>
            <a:r>
              <a:rPr lang="bg-BG" dirty="0" smtClean="0"/>
              <a:t>Протоколи за предписване;</a:t>
            </a:r>
          </a:p>
          <a:p>
            <a:r>
              <a:rPr lang="bg-BG" dirty="0" smtClean="0"/>
              <a:t>Бюджетни ограничения за предписване на референта.</a:t>
            </a:r>
          </a:p>
          <a:p>
            <a:endParaRPr lang="bg-BG" dirty="0" smtClean="0"/>
          </a:p>
          <a:p>
            <a:endParaRPr lang="bg-BG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22955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25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" y="0"/>
            <a:ext cx="2678609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24744"/>
            <a:ext cx="8892480" cy="568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78904" y="273968"/>
            <a:ext cx="8229600" cy="1066800"/>
          </a:xfrm>
        </p:spPr>
        <p:txBody>
          <a:bodyPr>
            <a:normAutofit/>
          </a:bodyPr>
          <a:lstStyle/>
          <a:p>
            <a:pPr algn="r"/>
            <a:r>
              <a:rPr lang="bg-BG" sz="3200" dirty="0" smtClean="0"/>
              <a:t>Реимбурсни разходи по продукти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165966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967" y="260648"/>
            <a:ext cx="8579296" cy="106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/>
            <a:r>
              <a:rPr lang="bg-BG" sz="3200" dirty="0" smtClean="0"/>
              <a:t>Реимбурсни разходи по държави</a:t>
            </a:r>
            <a:endParaRPr lang="bg-BG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" y="1800223"/>
            <a:ext cx="9009311" cy="4869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3" y="72008"/>
            <a:ext cx="2678609" cy="980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62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17984"/>
            <a:ext cx="8229600" cy="850776"/>
          </a:xfrm>
        </p:spPr>
        <p:txBody>
          <a:bodyPr>
            <a:normAutofit/>
          </a:bodyPr>
          <a:lstStyle/>
          <a:p>
            <a:pPr algn="r"/>
            <a:r>
              <a:rPr lang="bg-BG" sz="2800" dirty="0" smtClean="0"/>
              <a:t>Биоподобните като % от лекарствения бюджет</a:t>
            </a:r>
            <a:endParaRPr lang="bg-BG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96752"/>
            <a:ext cx="9036496" cy="5690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1814513" cy="68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655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41721"/>
            <a:ext cx="8229600" cy="1066800"/>
          </a:xfrm>
        </p:spPr>
        <p:txBody>
          <a:bodyPr/>
          <a:lstStyle/>
          <a:p>
            <a:r>
              <a:rPr lang="bg-BG" dirty="0" smtClean="0"/>
              <a:t>Заключение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17200"/>
          </a:xfrm>
        </p:spPr>
        <p:txBody>
          <a:bodyPr>
            <a:normAutofit/>
          </a:bodyPr>
          <a:lstStyle/>
          <a:p>
            <a:r>
              <a:rPr lang="bg-BG" dirty="0" smtClean="0"/>
              <a:t>Биоподобните продукти навлизат на целия европейски пазар;</a:t>
            </a:r>
          </a:p>
          <a:p>
            <a:r>
              <a:rPr lang="bg-BG" dirty="0" smtClean="0"/>
              <a:t>В големите пазари са по-достъпни;</a:t>
            </a:r>
          </a:p>
          <a:p>
            <a:r>
              <a:rPr lang="bg-BG" dirty="0" smtClean="0"/>
              <a:t>Ценообразуването и реимбурсирането имат сходства, но и различия;</a:t>
            </a:r>
          </a:p>
          <a:p>
            <a:r>
              <a:rPr lang="bg-BG" dirty="0" smtClean="0"/>
              <a:t>Въвежда се  изискване за по-ниски цени от референта;</a:t>
            </a:r>
          </a:p>
          <a:p>
            <a:r>
              <a:rPr lang="bg-BG" dirty="0" smtClean="0"/>
              <a:t>Преобладава вътрешното рефериране, но само 6 държави разрешават замяна;</a:t>
            </a:r>
          </a:p>
          <a:p>
            <a:r>
              <a:rPr lang="bg-BG" dirty="0" smtClean="0"/>
              <a:t>Разходите за биоподобни нарастват, но все още са по-ниски от тези за референтните продукти. </a:t>
            </a:r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87" y="0"/>
            <a:ext cx="1814513" cy="68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5"/>
            <a:ext cx="1584176" cy="7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73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41721"/>
            <a:ext cx="8229600" cy="1066800"/>
          </a:xfrm>
        </p:spPr>
        <p:txBody>
          <a:bodyPr/>
          <a:lstStyle/>
          <a:p>
            <a:r>
              <a:rPr lang="bg-BG" dirty="0" smtClean="0"/>
              <a:t>Бъдещи стъпки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84976" cy="5117200"/>
          </a:xfrm>
        </p:spPr>
        <p:txBody>
          <a:bodyPr>
            <a:normAutofit fontScale="92500" lnSpcReduction="20000"/>
          </a:bodyPr>
          <a:lstStyle/>
          <a:p>
            <a:r>
              <a:rPr lang="bg-BG" dirty="0" smtClean="0"/>
              <a:t>Научните стандарти за определяне на сходство са създадени;</a:t>
            </a:r>
          </a:p>
          <a:p>
            <a:endParaRPr lang="bg-BG" dirty="0"/>
          </a:p>
          <a:p>
            <a:r>
              <a:rPr lang="bg-BG" dirty="0" smtClean="0"/>
              <a:t>Процедурата за разрешаване на употреба е идентична и се провежда от ЕМА;</a:t>
            </a:r>
          </a:p>
          <a:p>
            <a:endParaRPr lang="bg-BG" dirty="0" smtClean="0"/>
          </a:p>
          <a:p>
            <a:r>
              <a:rPr lang="bg-BG" dirty="0" smtClean="0"/>
              <a:t>Научната и регулаторна политика за проследяване на безопасността трябва да достигне до лекарите;</a:t>
            </a:r>
          </a:p>
          <a:p>
            <a:endParaRPr lang="bg-BG" dirty="0" smtClean="0"/>
          </a:p>
          <a:p>
            <a:r>
              <a:rPr lang="bg-BG" dirty="0" smtClean="0"/>
              <a:t>Ръководствата на регулаторните агенции трябва дао гарантират равен старт на терапията;</a:t>
            </a:r>
          </a:p>
          <a:p>
            <a:endParaRPr lang="bg-BG" dirty="0" smtClean="0"/>
          </a:p>
          <a:p>
            <a:r>
              <a:rPr lang="bg-BG" dirty="0" smtClean="0"/>
              <a:t>Гражданите трябва да имат качествени и безопасни продукти на достъпна цена за обществото и тях.</a:t>
            </a:r>
            <a:endParaRPr lang="bg-B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9487" y="0"/>
            <a:ext cx="1814513" cy="683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5"/>
            <a:ext cx="1584176" cy="710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208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10272"/>
            <a:ext cx="8229600" cy="1066800"/>
          </a:xfrm>
        </p:spPr>
        <p:txBody>
          <a:bodyPr/>
          <a:lstStyle/>
          <a:p>
            <a:pPr algn="ctr"/>
            <a:r>
              <a:rPr lang="bg-BG" dirty="0" smtClean="0"/>
              <a:t>Благодаря за вниманието!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6224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3212977"/>
            <a:ext cx="8676456" cy="364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964" y="44624"/>
            <a:ext cx="6938540" cy="3212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89"/>
            <a:ext cx="22955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144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880" y="404664"/>
            <a:ext cx="8229600" cy="1066800"/>
          </a:xfrm>
        </p:spPr>
        <p:txBody>
          <a:bodyPr/>
          <a:lstStyle/>
          <a:p>
            <a:pPr algn="ctr"/>
            <a:r>
              <a:rPr lang="bg-BG" dirty="0" smtClean="0"/>
              <a:t>Законодателна рамка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27" y="1700808"/>
            <a:ext cx="9099773" cy="51571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European Medicines Agency (EMA)</a:t>
            </a:r>
            <a:r>
              <a:rPr lang="bg-BG" dirty="0" smtClean="0"/>
              <a:t> – установени правила 2003 и през 2006 е разрешен първия биоподобен </a:t>
            </a:r>
            <a:r>
              <a:rPr lang="en-US" dirty="0" err="1" smtClean="0"/>
              <a:t>Omnitrope</a:t>
            </a:r>
            <a:r>
              <a:rPr lang="en-US" dirty="0" smtClean="0"/>
              <a:t>® (</a:t>
            </a:r>
            <a:r>
              <a:rPr lang="en-US" dirty="0" err="1" smtClean="0"/>
              <a:t>somatropin</a:t>
            </a:r>
            <a:r>
              <a:rPr lang="en-US" dirty="0" smtClean="0"/>
              <a:t>).</a:t>
            </a:r>
            <a:endParaRPr lang="bg-BG" dirty="0" smtClean="0"/>
          </a:p>
          <a:p>
            <a:r>
              <a:rPr lang="bg-BG" dirty="0" smtClean="0"/>
              <a:t>До момента има няколко ръководства за специфични продукти и са разрешени 28 </a:t>
            </a:r>
            <a:r>
              <a:rPr lang="en-US" dirty="0" smtClean="0"/>
              <a:t>INN </a:t>
            </a:r>
            <a:r>
              <a:rPr lang="bg-BG" dirty="0" smtClean="0"/>
              <a:t>биоподобни. </a:t>
            </a:r>
            <a:r>
              <a:rPr lang="en-US" dirty="0" smtClean="0"/>
              <a:t> </a:t>
            </a:r>
            <a:endParaRPr lang="bg-BG" dirty="0" smtClean="0"/>
          </a:p>
          <a:p>
            <a:r>
              <a:rPr lang="bg-BG" dirty="0" smtClean="0"/>
              <a:t>Разрешава се по централизирана процедура - </a:t>
            </a:r>
            <a:r>
              <a:rPr lang="en-US" dirty="0" smtClean="0"/>
              <a:t>Regulation </a:t>
            </a:r>
            <a:r>
              <a:rPr lang="en-US" dirty="0"/>
              <a:t>(EC) No 726/2004</a:t>
            </a:r>
            <a:endParaRPr lang="bg-BG" dirty="0" smtClean="0"/>
          </a:p>
          <a:p>
            <a:r>
              <a:rPr lang="bg-BG" dirty="0" smtClean="0"/>
              <a:t>Дефиниция на биоподобен – съдържа </a:t>
            </a:r>
            <a:r>
              <a:rPr lang="bg-BG" b="1" dirty="0" smtClean="0"/>
              <a:t>версия</a:t>
            </a:r>
            <a:r>
              <a:rPr lang="bg-BG" dirty="0" smtClean="0"/>
              <a:t> на активна субстанция на вече разрешен биологичен продукт</a:t>
            </a:r>
            <a:r>
              <a:rPr lang="en-US" dirty="0" smtClean="0"/>
              <a:t> (</a:t>
            </a:r>
            <a:r>
              <a:rPr lang="bg-BG" dirty="0" smtClean="0"/>
              <a:t>референтен</a:t>
            </a:r>
            <a:r>
              <a:rPr lang="en-US" dirty="0" smtClean="0"/>
              <a:t>) </a:t>
            </a:r>
            <a:r>
              <a:rPr lang="bg-BG" dirty="0" smtClean="0"/>
              <a:t>в Европейското икономическо пространство;</a:t>
            </a:r>
          </a:p>
          <a:p>
            <a:r>
              <a:rPr lang="bg-BG" b="1" dirty="0" smtClean="0"/>
              <a:t>Сходството </a:t>
            </a:r>
            <a:r>
              <a:rPr lang="bg-BG" dirty="0" smtClean="0"/>
              <a:t>в качествените характеристики,  безопасността и </a:t>
            </a:r>
            <a:r>
              <a:rPr lang="en-US" dirty="0" smtClean="0"/>
              <a:t>e</a:t>
            </a:r>
            <a:r>
              <a:rPr lang="bg-BG" dirty="0" smtClean="0"/>
              <a:t>фикасността трябва да бъде установено</a:t>
            </a:r>
            <a:r>
              <a:rPr lang="en-US" dirty="0" smtClean="0"/>
              <a:t>.</a:t>
            </a:r>
            <a:endParaRPr lang="bg-BG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" y="37753"/>
            <a:ext cx="2151509" cy="798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06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ово поле 5">
            <a:extLst>
              <a:ext uri="{FF2B5EF4-FFF2-40B4-BE49-F238E27FC236}">
                <a16:creationId xmlns:a16="http://schemas.microsoft.com/office/drawing/2014/main" xmlns="" id="{FBB9B90D-FE01-4D82-BECB-F84D9D7751D3}"/>
              </a:ext>
            </a:extLst>
          </p:cNvPr>
          <p:cNvSpPr txBox="1"/>
          <p:nvPr/>
        </p:nvSpPr>
        <p:spPr>
          <a:xfrm>
            <a:off x="152400" y="1211764"/>
            <a:ext cx="89154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 </a:t>
            </a:r>
            <a:r>
              <a:rPr lang="bg-BG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биоподобни</a:t>
            </a:r>
            <a:r>
              <a:rPr lang="bg-BG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ЛП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към Март 2017 в ЕС: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bg-BG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нискомолекулни</a:t>
            </a:r>
            <a:r>
              <a:rPr lang="bg-BG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хепарини</a:t>
            </a:r>
            <a:r>
              <a:rPr lang="bg-BG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Enoxaparin sodium);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растежни фактори 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Epoetin,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Filgrastim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хормони 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Follitropin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alfa, Insulin glargine,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Somatropin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Teriparatide)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фузионни</a:t>
            </a:r>
            <a:r>
              <a:rPr lang="bg-BG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протеини 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Etanercept);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bg-BG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моноклонални</a:t>
            </a:r>
            <a:r>
              <a:rPr lang="bg-BG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АТ 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Adalimumab, Rituximab, Infliximab)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/>
            <a:r>
              <a:rPr lang="bg-BG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Броят на разрешените биоподобни ЛП в ЕС е 41 </a:t>
            </a:r>
            <a:r>
              <a:rPr lang="bg-BG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търговски марки </a:t>
            </a:r>
          </a:p>
          <a:p>
            <a:pPr algn="ctr"/>
            <a:r>
              <a:rPr lang="bg-BG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(към </a:t>
            </a:r>
            <a:r>
              <a:rPr lang="bg-BG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октомври 2017г.)</a:t>
            </a:r>
            <a:endParaRPr lang="ru-RU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4AD813EB-5936-467E-92F4-EF6638ADDA5D}"/>
              </a:ext>
            </a:extLst>
          </p:cNvPr>
          <p:cNvSpPr txBox="1">
            <a:spLocks/>
          </p:cNvSpPr>
          <p:nvPr/>
        </p:nvSpPr>
        <p:spPr>
          <a:xfrm>
            <a:off x="457200" y="20316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bg-BG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Биоподобни</a:t>
            </a:r>
            <a:r>
              <a:rPr lang="bg-BG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лекарства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4" descr="Резултат с изображение за biosimilar products">
            <a:extLst>
              <a:ext uri="{FF2B5EF4-FFF2-40B4-BE49-F238E27FC236}">
                <a16:creationId xmlns:a16="http://schemas.microsoft.com/office/drawing/2014/main" xmlns="" id="{10002C0A-51F7-4530-8474-11E77BE88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9425" cy="1346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Съединител &quot;права стрелка&quot; 2">
            <a:extLst>
              <a:ext uri="{FF2B5EF4-FFF2-40B4-BE49-F238E27FC236}">
                <a16:creationId xmlns:a16="http://schemas.microsoft.com/office/drawing/2014/main" xmlns="" id="{46E92135-7D7E-4AF3-88D1-54E5D880DAC6}"/>
              </a:ext>
            </a:extLst>
          </p:cNvPr>
          <p:cNvCxnSpPr>
            <a:cxnSpLocks/>
          </p:cNvCxnSpPr>
          <p:nvPr/>
        </p:nvCxnSpPr>
        <p:spPr>
          <a:xfrm>
            <a:off x="152400" y="5410200"/>
            <a:ext cx="8915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Текстово поле 3">
            <a:extLst>
              <a:ext uri="{FF2B5EF4-FFF2-40B4-BE49-F238E27FC236}">
                <a16:creationId xmlns:a16="http://schemas.microsoft.com/office/drawing/2014/main" xmlns="" id="{DA86E52D-BF31-462D-BD60-2591777DF3C2}"/>
              </a:ext>
            </a:extLst>
          </p:cNvPr>
          <p:cNvSpPr txBox="1"/>
          <p:nvPr/>
        </p:nvSpPr>
        <p:spPr>
          <a:xfrm>
            <a:off x="37193" y="6128657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2006</a:t>
            </a:r>
          </a:p>
        </p:txBody>
      </p:sp>
      <p:sp>
        <p:nvSpPr>
          <p:cNvPr id="9" name="Текстово поле 8">
            <a:extLst>
              <a:ext uri="{FF2B5EF4-FFF2-40B4-BE49-F238E27FC236}">
                <a16:creationId xmlns:a16="http://schemas.microsoft.com/office/drawing/2014/main" xmlns="" id="{24EB9035-2C30-4032-A819-0EFE6DD086D9}"/>
              </a:ext>
            </a:extLst>
          </p:cNvPr>
          <p:cNvSpPr txBox="1"/>
          <p:nvPr/>
        </p:nvSpPr>
        <p:spPr>
          <a:xfrm>
            <a:off x="837293" y="565785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2007</a:t>
            </a:r>
          </a:p>
        </p:txBody>
      </p:sp>
      <p:sp>
        <p:nvSpPr>
          <p:cNvPr id="10" name="Текстово поле 9">
            <a:extLst>
              <a:ext uri="{FF2B5EF4-FFF2-40B4-BE49-F238E27FC236}">
                <a16:creationId xmlns:a16="http://schemas.microsoft.com/office/drawing/2014/main" xmlns="" id="{46421595-F9DE-4FC1-88E8-D8F24D063F23}"/>
              </a:ext>
            </a:extLst>
          </p:cNvPr>
          <p:cNvSpPr txBox="1"/>
          <p:nvPr/>
        </p:nvSpPr>
        <p:spPr>
          <a:xfrm>
            <a:off x="5793128" y="6147707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2014</a:t>
            </a:r>
          </a:p>
        </p:txBody>
      </p:sp>
      <p:sp>
        <p:nvSpPr>
          <p:cNvPr id="11" name="Текстово поле 10">
            <a:extLst>
              <a:ext uri="{FF2B5EF4-FFF2-40B4-BE49-F238E27FC236}">
                <a16:creationId xmlns:a16="http://schemas.microsoft.com/office/drawing/2014/main" xmlns="" id="{EF9289F5-630B-48E9-BEAE-6BBE80D8FC7D}"/>
              </a:ext>
            </a:extLst>
          </p:cNvPr>
          <p:cNvSpPr txBox="1"/>
          <p:nvPr/>
        </p:nvSpPr>
        <p:spPr>
          <a:xfrm>
            <a:off x="6783728" y="5747657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2015</a:t>
            </a:r>
          </a:p>
        </p:txBody>
      </p:sp>
      <p:sp>
        <p:nvSpPr>
          <p:cNvPr id="12" name="Текстово поле 11">
            <a:extLst>
              <a:ext uri="{FF2B5EF4-FFF2-40B4-BE49-F238E27FC236}">
                <a16:creationId xmlns:a16="http://schemas.microsoft.com/office/drawing/2014/main" xmlns="" id="{FDEDA3C2-AC0C-4A19-A41B-FB409D6D4673}"/>
              </a:ext>
            </a:extLst>
          </p:cNvPr>
          <p:cNvSpPr txBox="1"/>
          <p:nvPr/>
        </p:nvSpPr>
        <p:spPr>
          <a:xfrm>
            <a:off x="7563529" y="61722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2016</a:t>
            </a:r>
          </a:p>
        </p:txBody>
      </p:sp>
      <p:sp>
        <p:nvSpPr>
          <p:cNvPr id="13" name="Текстово поле 12">
            <a:extLst>
              <a:ext uri="{FF2B5EF4-FFF2-40B4-BE49-F238E27FC236}">
                <a16:creationId xmlns:a16="http://schemas.microsoft.com/office/drawing/2014/main" xmlns="" id="{61790393-CECC-4882-A889-C6D8CD068930}"/>
              </a:ext>
            </a:extLst>
          </p:cNvPr>
          <p:cNvSpPr txBox="1"/>
          <p:nvPr/>
        </p:nvSpPr>
        <p:spPr>
          <a:xfrm>
            <a:off x="2305731" y="5731328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2009</a:t>
            </a:r>
          </a:p>
        </p:txBody>
      </p:sp>
      <p:sp>
        <p:nvSpPr>
          <p:cNvPr id="14" name="Текстово поле 13">
            <a:extLst>
              <a:ext uri="{FF2B5EF4-FFF2-40B4-BE49-F238E27FC236}">
                <a16:creationId xmlns:a16="http://schemas.microsoft.com/office/drawing/2014/main" xmlns="" id="{CB3FBB47-294C-4800-9233-6A4422CAFEC2}"/>
              </a:ext>
            </a:extLst>
          </p:cNvPr>
          <p:cNvSpPr txBox="1"/>
          <p:nvPr/>
        </p:nvSpPr>
        <p:spPr>
          <a:xfrm>
            <a:off x="1588407" y="6128657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2008</a:t>
            </a:r>
          </a:p>
        </p:txBody>
      </p:sp>
      <p:sp>
        <p:nvSpPr>
          <p:cNvPr id="15" name="Текстово поле 14">
            <a:extLst>
              <a:ext uri="{FF2B5EF4-FFF2-40B4-BE49-F238E27FC236}">
                <a16:creationId xmlns:a16="http://schemas.microsoft.com/office/drawing/2014/main" xmlns="" id="{258BA7C2-8B45-4286-9769-5C78408D2790}"/>
              </a:ext>
            </a:extLst>
          </p:cNvPr>
          <p:cNvSpPr txBox="1"/>
          <p:nvPr/>
        </p:nvSpPr>
        <p:spPr>
          <a:xfrm>
            <a:off x="8311015" y="5747657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2017</a:t>
            </a:r>
          </a:p>
        </p:txBody>
      </p:sp>
      <p:sp>
        <p:nvSpPr>
          <p:cNvPr id="16" name="Текстово поле 15">
            <a:extLst>
              <a:ext uri="{FF2B5EF4-FFF2-40B4-BE49-F238E27FC236}">
                <a16:creationId xmlns:a16="http://schemas.microsoft.com/office/drawing/2014/main" xmlns="" id="{717D2B0D-094B-48AC-B204-6A9AF3219322}"/>
              </a:ext>
            </a:extLst>
          </p:cNvPr>
          <p:cNvSpPr txBox="1"/>
          <p:nvPr/>
        </p:nvSpPr>
        <p:spPr>
          <a:xfrm>
            <a:off x="3260500" y="6150428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2010</a:t>
            </a:r>
          </a:p>
        </p:txBody>
      </p:sp>
      <p:sp>
        <p:nvSpPr>
          <p:cNvPr id="17" name="Текстово поле 16">
            <a:extLst>
              <a:ext uri="{FF2B5EF4-FFF2-40B4-BE49-F238E27FC236}">
                <a16:creationId xmlns:a16="http://schemas.microsoft.com/office/drawing/2014/main" xmlns="" id="{3B6737D0-3B2C-4247-A1DB-D393C7E158D7}"/>
              </a:ext>
            </a:extLst>
          </p:cNvPr>
          <p:cNvSpPr txBox="1"/>
          <p:nvPr/>
        </p:nvSpPr>
        <p:spPr>
          <a:xfrm>
            <a:off x="4823618" y="57912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/>
              <a:t>2013</a:t>
            </a:r>
          </a:p>
        </p:txBody>
      </p:sp>
      <p:cxnSp>
        <p:nvCxnSpPr>
          <p:cNvPr id="20" name="Право съединение 19">
            <a:extLst>
              <a:ext uri="{FF2B5EF4-FFF2-40B4-BE49-F238E27FC236}">
                <a16:creationId xmlns:a16="http://schemas.microsoft.com/office/drawing/2014/main" xmlns="" id="{999CBDFD-1EE8-446A-8D69-0F59E09978A9}"/>
              </a:ext>
            </a:extLst>
          </p:cNvPr>
          <p:cNvCxnSpPr>
            <a:cxnSpLocks/>
          </p:cNvCxnSpPr>
          <p:nvPr/>
        </p:nvCxnSpPr>
        <p:spPr>
          <a:xfrm>
            <a:off x="304800" y="4567833"/>
            <a:ext cx="0" cy="14138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Текстово поле 20">
            <a:extLst>
              <a:ext uri="{FF2B5EF4-FFF2-40B4-BE49-F238E27FC236}">
                <a16:creationId xmlns:a16="http://schemas.microsoft.com/office/drawing/2014/main" xmlns="" id="{DEA8A665-C317-440A-B46A-168A46B37057}"/>
              </a:ext>
            </a:extLst>
          </p:cNvPr>
          <p:cNvSpPr txBox="1"/>
          <p:nvPr/>
        </p:nvSpPr>
        <p:spPr>
          <a:xfrm>
            <a:off x="37193" y="3629114"/>
            <a:ext cx="990600" cy="9387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err="1"/>
              <a:t>Somatropin</a:t>
            </a:r>
            <a:endParaRPr lang="en-US" sz="1100" dirty="0"/>
          </a:p>
          <a:p>
            <a:r>
              <a:rPr lang="en-US" sz="1100" dirty="0"/>
              <a:t>Recombinant human interferon alfa</a:t>
            </a:r>
            <a:endParaRPr lang="bg-BG" sz="1100" dirty="0"/>
          </a:p>
        </p:txBody>
      </p:sp>
      <p:sp>
        <p:nvSpPr>
          <p:cNvPr id="23" name="Текстово поле 22">
            <a:extLst>
              <a:ext uri="{FF2B5EF4-FFF2-40B4-BE49-F238E27FC236}">
                <a16:creationId xmlns:a16="http://schemas.microsoft.com/office/drawing/2014/main" xmlns="" id="{FE92BA77-8DC7-4153-A32F-C99523640E90}"/>
              </a:ext>
            </a:extLst>
          </p:cNvPr>
          <p:cNvSpPr txBox="1"/>
          <p:nvPr/>
        </p:nvSpPr>
        <p:spPr>
          <a:xfrm>
            <a:off x="608693" y="4600038"/>
            <a:ext cx="990600" cy="4308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/>
              <a:t>Epoetin alfa</a:t>
            </a:r>
          </a:p>
          <a:p>
            <a:r>
              <a:rPr lang="en-US" sz="1100" dirty="0"/>
              <a:t>Epoetin zeta</a:t>
            </a:r>
            <a:endParaRPr lang="bg-BG" sz="1100" dirty="0"/>
          </a:p>
        </p:txBody>
      </p:sp>
      <p:cxnSp>
        <p:nvCxnSpPr>
          <p:cNvPr id="25" name="Право съединение 24">
            <a:extLst>
              <a:ext uri="{FF2B5EF4-FFF2-40B4-BE49-F238E27FC236}">
                <a16:creationId xmlns:a16="http://schemas.microsoft.com/office/drawing/2014/main" xmlns="" id="{6A3F40FA-FE39-42D0-92E8-C92D4FC44BE7}"/>
              </a:ext>
            </a:extLst>
          </p:cNvPr>
          <p:cNvCxnSpPr>
            <a:cxnSpLocks/>
            <a:stCxn id="23" idx="2"/>
          </p:cNvCxnSpPr>
          <p:nvPr/>
        </p:nvCxnSpPr>
        <p:spPr>
          <a:xfrm>
            <a:off x="1103993" y="5030925"/>
            <a:ext cx="0" cy="6269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Текстово поле 26">
            <a:extLst>
              <a:ext uri="{FF2B5EF4-FFF2-40B4-BE49-F238E27FC236}">
                <a16:creationId xmlns:a16="http://schemas.microsoft.com/office/drawing/2014/main" xmlns="" id="{092210D6-CF2B-49B9-A3A9-202062C4AEBB}"/>
              </a:ext>
            </a:extLst>
          </p:cNvPr>
          <p:cNvSpPr txBox="1"/>
          <p:nvPr/>
        </p:nvSpPr>
        <p:spPr>
          <a:xfrm>
            <a:off x="1599293" y="4152660"/>
            <a:ext cx="9906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err="1"/>
              <a:t>Filgrastim</a:t>
            </a:r>
            <a:endParaRPr lang="en-US" sz="1100" dirty="0"/>
          </a:p>
        </p:txBody>
      </p:sp>
      <p:cxnSp>
        <p:nvCxnSpPr>
          <p:cNvPr id="29" name="Право съединение 28">
            <a:extLst>
              <a:ext uri="{FF2B5EF4-FFF2-40B4-BE49-F238E27FC236}">
                <a16:creationId xmlns:a16="http://schemas.microsoft.com/office/drawing/2014/main" xmlns="" id="{1FA4130A-C4C5-4928-957C-551229215CD2}"/>
              </a:ext>
            </a:extLst>
          </p:cNvPr>
          <p:cNvCxnSpPr/>
          <p:nvPr/>
        </p:nvCxnSpPr>
        <p:spPr>
          <a:xfrm>
            <a:off x="1827893" y="4424330"/>
            <a:ext cx="0" cy="1599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Текстово поле 29">
            <a:extLst>
              <a:ext uri="{FF2B5EF4-FFF2-40B4-BE49-F238E27FC236}">
                <a16:creationId xmlns:a16="http://schemas.microsoft.com/office/drawing/2014/main" xmlns="" id="{60D23ED5-EB55-4371-B0B1-7900840B689D}"/>
              </a:ext>
            </a:extLst>
          </p:cNvPr>
          <p:cNvSpPr txBox="1"/>
          <p:nvPr/>
        </p:nvSpPr>
        <p:spPr>
          <a:xfrm>
            <a:off x="2099128" y="4604592"/>
            <a:ext cx="9906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err="1"/>
              <a:t>Filgrastim</a:t>
            </a:r>
            <a:endParaRPr lang="en-US" sz="1100" dirty="0"/>
          </a:p>
        </p:txBody>
      </p:sp>
      <p:cxnSp>
        <p:nvCxnSpPr>
          <p:cNvPr id="31" name="Право съединение 30">
            <a:extLst>
              <a:ext uri="{FF2B5EF4-FFF2-40B4-BE49-F238E27FC236}">
                <a16:creationId xmlns:a16="http://schemas.microsoft.com/office/drawing/2014/main" xmlns="" id="{AA30F241-4C7E-48C8-897E-87A432E3BF6F}"/>
              </a:ext>
            </a:extLst>
          </p:cNvPr>
          <p:cNvCxnSpPr>
            <a:cxnSpLocks/>
            <a:stCxn id="30" idx="2"/>
          </p:cNvCxnSpPr>
          <p:nvPr/>
        </p:nvCxnSpPr>
        <p:spPr>
          <a:xfrm flipH="1">
            <a:off x="2589893" y="4866202"/>
            <a:ext cx="4535" cy="881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Текстово поле 33">
            <a:extLst>
              <a:ext uri="{FF2B5EF4-FFF2-40B4-BE49-F238E27FC236}">
                <a16:creationId xmlns:a16="http://schemas.microsoft.com/office/drawing/2014/main" xmlns="" id="{862C3423-947A-4FC2-B561-B5D110129E62}"/>
              </a:ext>
            </a:extLst>
          </p:cNvPr>
          <p:cNvSpPr txBox="1"/>
          <p:nvPr/>
        </p:nvSpPr>
        <p:spPr>
          <a:xfrm>
            <a:off x="3345542" y="4607424"/>
            <a:ext cx="990600" cy="261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err="1"/>
              <a:t>Filgrastim</a:t>
            </a:r>
            <a:endParaRPr lang="en-US" sz="1100" dirty="0"/>
          </a:p>
        </p:txBody>
      </p:sp>
      <p:cxnSp>
        <p:nvCxnSpPr>
          <p:cNvPr id="35" name="Право съединение 34">
            <a:extLst>
              <a:ext uri="{FF2B5EF4-FFF2-40B4-BE49-F238E27FC236}">
                <a16:creationId xmlns:a16="http://schemas.microsoft.com/office/drawing/2014/main" xmlns="" id="{3AA59CA8-02EF-40A1-8D7C-4EEB205A4DE7}"/>
              </a:ext>
            </a:extLst>
          </p:cNvPr>
          <p:cNvCxnSpPr>
            <a:cxnSpLocks/>
          </p:cNvCxnSpPr>
          <p:nvPr/>
        </p:nvCxnSpPr>
        <p:spPr>
          <a:xfrm>
            <a:off x="3585028" y="4821839"/>
            <a:ext cx="0" cy="92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Текстово поле 37">
            <a:extLst>
              <a:ext uri="{FF2B5EF4-FFF2-40B4-BE49-F238E27FC236}">
                <a16:creationId xmlns:a16="http://schemas.microsoft.com/office/drawing/2014/main" xmlns="" id="{506FEED2-3B43-48B1-AA30-0537AC696AFC}"/>
              </a:ext>
            </a:extLst>
          </p:cNvPr>
          <p:cNvSpPr txBox="1"/>
          <p:nvPr/>
        </p:nvSpPr>
        <p:spPr>
          <a:xfrm>
            <a:off x="4564742" y="4072258"/>
            <a:ext cx="990600" cy="769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err="1"/>
              <a:t>Filgrastim</a:t>
            </a:r>
            <a:endParaRPr lang="en-US" sz="1100" dirty="0"/>
          </a:p>
          <a:p>
            <a:r>
              <a:rPr lang="en-US" sz="1100" dirty="0"/>
              <a:t>Infliximab</a:t>
            </a:r>
          </a:p>
          <a:p>
            <a:r>
              <a:rPr lang="en-US" sz="1100" dirty="0" err="1"/>
              <a:t>Follitropin</a:t>
            </a:r>
            <a:r>
              <a:rPr lang="en-US" sz="1100" dirty="0"/>
              <a:t> alfa</a:t>
            </a:r>
          </a:p>
        </p:txBody>
      </p:sp>
      <p:cxnSp>
        <p:nvCxnSpPr>
          <p:cNvPr id="39" name="Право съединение 38">
            <a:extLst>
              <a:ext uri="{FF2B5EF4-FFF2-40B4-BE49-F238E27FC236}">
                <a16:creationId xmlns:a16="http://schemas.microsoft.com/office/drawing/2014/main" xmlns="" id="{8C790C49-5826-4B23-8A07-0C9BD0064A6B}"/>
              </a:ext>
            </a:extLst>
          </p:cNvPr>
          <p:cNvCxnSpPr>
            <a:cxnSpLocks/>
          </p:cNvCxnSpPr>
          <p:nvPr/>
        </p:nvCxnSpPr>
        <p:spPr>
          <a:xfrm>
            <a:off x="5060042" y="4865382"/>
            <a:ext cx="0" cy="92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Текстово поле 39">
            <a:extLst>
              <a:ext uri="{FF2B5EF4-FFF2-40B4-BE49-F238E27FC236}">
                <a16:creationId xmlns:a16="http://schemas.microsoft.com/office/drawing/2014/main" xmlns="" id="{3A4FCFC0-7D62-4E83-B499-20201AD71374}"/>
              </a:ext>
            </a:extLst>
          </p:cNvPr>
          <p:cNvSpPr txBox="1"/>
          <p:nvPr/>
        </p:nvSpPr>
        <p:spPr>
          <a:xfrm>
            <a:off x="5555342" y="3528999"/>
            <a:ext cx="1228386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 err="1"/>
              <a:t>Filgrastim</a:t>
            </a:r>
            <a:endParaRPr lang="en-US" sz="1100" dirty="0"/>
          </a:p>
          <a:p>
            <a:r>
              <a:rPr lang="en-US" sz="1100" dirty="0" err="1"/>
              <a:t>Islulin</a:t>
            </a:r>
            <a:r>
              <a:rPr lang="en-US" sz="1100" dirty="0"/>
              <a:t> glargine</a:t>
            </a:r>
          </a:p>
          <a:p>
            <a:r>
              <a:rPr lang="en-US" sz="1100" dirty="0" err="1"/>
              <a:t>Follitropin</a:t>
            </a:r>
            <a:r>
              <a:rPr lang="en-US" sz="1100" dirty="0"/>
              <a:t> alfa</a:t>
            </a:r>
          </a:p>
        </p:txBody>
      </p:sp>
      <p:cxnSp>
        <p:nvCxnSpPr>
          <p:cNvPr id="41" name="Право съединение 40">
            <a:extLst>
              <a:ext uri="{FF2B5EF4-FFF2-40B4-BE49-F238E27FC236}">
                <a16:creationId xmlns:a16="http://schemas.microsoft.com/office/drawing/2014/main" xmlns="" id="{297658BF-C9AF-496E-89A0-12E4F0085BC6}"/>
              </a:ext>
            </a:extLst>
          </p:cNvPr>
          <p:cNvCxnSpPr/>
          <p:nvPr/>
        </p:nvCxnSpPr>
        <p:spPr>
          <a:xfrm>
            <a:off x="5867400" y="4131371"/>
            <a:ext cx="0" cy="15999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Текстово поле 41">
            <a:extLst>
              <a:ext uri="{FF2B5EF4-FFF2-40B4-BE49-F238E27FC236}">
                <a16:creationId xmlns:a16="http://schemas.microsoft.com/office/drawing/2014/main" xmlns="" id="{B733E5B5-D0B7-47C4-A798-0726AE75983F}"/>
              </a:ext>
            </a:extLst>
          </p:cNvPr>
          <p:cNvSpPr txBox="1"/>
          <p:nvPr/>
        </p:nvSpPr>
        <p:spPr>
          <a:xfrm>
            <a:off x="6362699" y="4809597"/>
            <a:ext cx="1179059" cy="26314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/>
              <a:t>Human insulin</a:t>
            </a:r>
          </a:p>
        </p:txBody>
      </p:sp>
      <p:cxnSp>
        <p:nvCxnSpPr>
          <p:cNvPr id="43" name="Право съединение 42">
            <a:extLst>
              <a:ext uri="{FF2B5EF4-FFF2-40B4-BE49-F238E27FC236}">
                <a16:creationId xmlns:a16="http://schemas.microsoft.com/office/drawing/2014/main" xmlns="" id="{A1C5A79B-EBA6-45E6-BB7C-C41FA074AE02}"/>
              </a:ext>
            </a:extLst>
          </p:cNvPr>
          <p:cNvCxnSpPr>
            <a:cxnSpLocks/>
          </p:cNvCxnSpPr>
          <p:nvPr/>
        </p:nvCxnSpPr>
        <p:spPr>
          <a:xfrm flipH="1">
            <a:off x="7025709" y="5052776"/>
            <a:ext cx="1" cy="6883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Текстово поле 44">
            <a:extLst>
              <a:ext uri="{FF2B5EF4-FFF2-40B4-BE49-F238E27FC236}">
                <a16:creationId xmlns:a16="http://schemas.microsoft.com/office/drawing/2014/main" xmlns="" id="{D145A0C1-351E-4677-A936-07CE401D963F}"/>
              </a:ext>
            </a:extLst>
          </p:cNvPr>
          <p:cNvSpPr txBox="1"/>
          <p:nvPr/>
        </p:nvSpPr>
        <p:spPr>
          <a:xfrm>
            <a:off x="6952228" y="4077002"/>
            <a:ext cx="1086987" cy="6001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/>
              <a:t>Enoxaparin</a:t>
            </a:r>
          </a:p>
          <a:p>
            <a:r>
              <a:rPr lang="en-US" sz="1100" dirty="0"/>
              <a:t>Etanercept</a:t>
            </a:r>
          </a:p>
          <a:p>
            <a:r>
              <a:rPr lang="en-US" sz="1100" dirty="0"/>
              <a:t>Infliximab</a:t>
            </a:r>
          </a:p>
        </p:txBody>
      </p:sp>
      <p:cxnSp>
        <p:nvCxnSpPr>
          <p:cNvPr id="46" name="Право съединение 45">
            <a:extLst>
              <a:ext uri="{FF2B5EF4-FFF2-40B4-BE49-F238E27FC236}">
                <a16:creationId xmlns:a16="http://schemas.microsoft.com/office/drawing/2014/main" xmlns="" id="{4119254E-8914-4026-AC8B-DCA4C1AA8D9B}"/>
              </a:ext>
            </a:extLst>
          </p:cNvPr>
          <p:cNvCxnSpPr>
            <a:cxnSpLocks/>
          </p:cNvCxnSpPr>
          <p:nvPr/>
        </p:nvCxnSpPr>
        <p:spPr>
          <a:xfrm>
            <a:off x="7774328" y="4677166"/>
            <a:ext cx="0" cy="1533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Текстово поле 47">
            <a:extLst>
              <a:ext uri="{FF2B5EF4-FFF2-40B4-BE49-F238E27FC236}">
                <a16:creationId xmlns:a16="http://schemas.microsoft.com/office/drawing/2014/main" xmlns="" id="{5F0F6EC9-9C18-4635-8845-BD852F5AF5E1}"/>
              </a:ext>
            </a:extLst>
          </p:cNvPr>
          <p:cNvSpPr txBox="1"/>
          <p:nvPr/>
        </p:nvSpPr>
        <p:spPr>
          <a:xfrm>
            <a:off x="8039215" y="3576542"/>
            <a:ext cx="1262400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100" dirty="0"/>
              <a:t>Adalimumab</a:t>
            </a:r>
          </a:p>
          <a:p>
            <a:r>
              <a:rPr lang="en-US" sz="1100" dirty="0"/>
              <a:t>Etanercept</a:t>
            </a:r>
          </a:p>
          <a:p>
            <a:r>
              <a:rPr lang="en-US" sz="1100" dirty="0"/>
              <a:t>Insulin glargine</a:t>
            </a:r>
          </a:p>
          <a:p>
            <a:r>
              <a:rPr lang="en-US" sz="1100" dirty="0"/>
              <a:t>Insulin </a:t>
            </a:r>
            <a:r>
              <a:rPr lang="en-US" sz="1100" dirty="0" err="1"/>
              <a:t>lispro</a:t>
            </a:r>
            <a:endParaRPr lang="en-US" sz="1100" dirty="0"/>
          </a:p>
          <a:p>
            <a:r>
              <a:rPr lang="en-US" sz="1100" dirty="0"/>
              <a:t>Rituximab</a:t>
            </a:r>
          </a:p>
          <a:p>
            <a:r>
              <a:rPr lang="en-US" sz="1100" dirty="0"/>
              <a:t>Teriparatide</a:t>
            </a:r>
          </a:p>
        </p:txBody>
      </p:sp>
      <p:cxnSp>
        <p:nvCxnSpPr>
          <p:cNvPr id="49" name="Право съединение 48">
            <a:extLst>
              <a:ext uri="{FF2B5EF4-FFF2-40B4-BE49-F238E27FC236}">
                <a16:creationId xmlns:a16="http://schemas.microsoft.com/office/drawing/2014/main" xmlns="" id="{A11A4AF8-8356-483A-B24C-0A8B52B288E1}"/>
              </a:ext>
            </a:extLst>
          </p:cNvPr>
          <p:cNvCxnSpPr>
            <a:cxnSpLocks/>
            <a:stCxn id="48" idx="2"/>
          </p:cNvCxnSpPr>
          <p:nvPr/>
        </p:nvCxnSpPr>
        <p:spPr>
          <a:xfrm>
            <a:off x="8670415" y="4684538"/>
            <a:ext cx="0" cy="9733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194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819155"/>
            <a:ext cx="8229600" cy="881653"/>
          </a:xfrm>
        </p:spPr>
        <p:txBody>
          <a:bodyPr>
            <a:normAutofit/>
          </a:bodyPr>
          <a:lstStyle/>
          <a:p>
            <a:pPr algn="ctr"/>
            <a:r>
              <a:rPr lang="bg-BG" dirty="0" smtClean="0"/>
              <a:t>Методика на проучването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25112"/>
          </a:xfrm>
        </p:spPr>
        <p:txBody>
          <a:bodyPr/>
          <a:lstStyle/>
          <a:p>
            <a:r>
              <a:rPr lang="en-US" dirty="0" smtClean="0"/>
              <a:t>24 </a:t>
            </a:r>
            <a:r>
              <a:rPr lang="bg-BG" dirty="0" smtClean="0"/>
              <a:t>държави</a:t>
            </a:r>
            <a:r>
              <a:rPr lang="en-US" dirty="0" smtClean="0"/>
              <a:t>, </a:t>
            </a:r>
            <a:r>
              <a:rPr lang="bg-BG" dirty="0" smtClean="0"/>
              <a:t>от които </a:t>
            </a:r>
            <a:r>
              <a:rPr lang="en-US" dirty="0" smtClean="0"/>
              <a:t>20 </a:t>
            </a:r>
            <a:r>
              <a:rPr lang="bg-BG" dirty="0" smtClean="0"/>
              <a:t>членки на ЕС плюс Исландия, Норвегия, Русия, Сърбия. </a:t>
            </a:r>
          </a:p>
          <a:p>
            <a:r>
              <a:rPr lang="bg-BG" dirty="0" smtClean="0"/>
              <a:t>Преглед на законодателството във всяка една държава.</a:t>
            </a:r>
          </a:p>
          <a:p>
            <a:r>
              <a:rPr lang="bg-BG" dirty="0" smtClean="0"/>
              <a:t>Експертно интервю – наличие на биоподобни на вътрешния пазар, ценова политика, политика на навлизане (обучение, икономически характеристики, стимулиране, вътрешни правила). </a:t>
            </a:r>
          </a:p>
          <a:p>
            <a:endParaRPr lang="bg-BG" dirty="0"/>
          </a:p>
          <a:p>
            <a:endParaRPr lang="bg-BG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889"/>
            <a:ext cx="22955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0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00" y="836712"/>
            <a:ext cx="8445624" cy="1570856"/>
          </a:xfrm>
        </p:spPr>
        <p:txBody>
          <a:bodyPr>
            <a:normAutofit/>
          </a:bodyPr>
          <a:lstStyle/>
          <a:p>
            <a:r>
              <a:rPr lang="bg-BG" sz="3200" dirty="0" smtClean="0"/>
              <a:t>Наличие на биологични и биоподобни в амбулаторната (А) и болнична практика (Б)</a:t>
            </a:r>
            <a:endParaRPr lang="bg-BG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339460"/>
              </p:ext>
            </p:extLst>
          </p:nvPr>
        </p:nvGraphicFramePr>
        <p:xfrm>
          <a:off x="35496" y="2276872"/>
          <a:ext cx="9108504" cy="309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5616"/>
                <a:gridCol w="432048"/>
                <a:gridCol w="576064"/>
                <a:gridCol w="576064"/>
                <a:gridCol w="576064"/>
                <a:gridCol w="504056"/>
                <a:gridCol w="576064"/>
                <a:gridCol w="504056"/>
                <a:gridCol w="576064"/>
                <a:gridCol w="576064"/>
                <a:gridCol w="504056"/>
                <a:gridCol w="720080"/>
                <a:gridCol w="648072"/>
                <a:gridCol w="576064"/>
                <a:gridCol w="648072"/>
              </a:tblGrid>
              <a:tr h="343456"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Продукт</a:t>
                      </a:r>
                      <a:endParaRPr lang="bg-BG" sz="16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err="1" smtClean="0"/>
                        <a:t>Filgras</a:t>
                      </a:r>
                      <a:r>
                        <a:rPr lang="en-US" sz="1600" dirty="0" smtClean="0"/>
                        <a:t>-</a:t>
                      </a:r>
                    </a:p>
                    <a:p>
                      <a:r>
                        <a:rPr lang="en-US" sz="1600" dirty="0" smtClean="0"/>
                        <a:t>trim</a:t>
                      </a:r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err="1" smtClean="0"/>
                        <a:t>Epoetin</a:t>
                      </a:r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err="1" smtClean="0"/>
                        <a:t>Somat-ropin</a:t>
                      </a:r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Insulin</a:t>
                      </a:r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err="1" smtClean="0"/>
                        <a:t>Follitropin</a:t>
                      </a:r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smtClean="0"/>
                        <a:t>Infliximab</a:t>
                      </a:r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600" dirty="0" err="1" smtClean="0"/>
                        <a:t>Etanercept</a:t>
                      </a:r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Наличие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А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Б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А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Б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А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Б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А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Б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А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Б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А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Б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А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Б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 gridSpan="15"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ЕС</a:t>
                      </a:r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600" dirty="0" smtClean="0"/>
                        <a:t>Брой държави</a:t>
                      </a:r>
                    </a:p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21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16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20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17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20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16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17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15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7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19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13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19</a:t>
                      </a:r>
                      <a:endParaRPr lang="bg-BG" dirty="0"/>
                    </a:p>
                  </a:txBody>
                  <a:tcPr/>
                </a:tc>
              </a:tr>
              <a:tr h="370840">
                <a:tc gridSpan="15"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Извън ЕС</a:t>
                      </a:r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Брой държави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2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2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3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2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0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3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4</a:t>
                      </a:r>
                      <a:endParaRPr lang="bg-BG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6512" y="5662989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dirty="0"/>
              <a:t>Биологичните </a:t>
            </a:r>
            <a:r>
              <a:rPr lang="bg-BG" dirty="0" smtClean="0"/>
              <a:t>и биоподобни лекарства </a:t>
            </a:r>
            <a:r>
              <a:rPr lang="bg-BG" dirty="0"/>
              <a:t>са налични по-често в болниците, освен </a:t>
            </a:r>
            <a:r>
              <a:rPr lang="en-US" dirty="0"/>
              <a:t>insulin</a:t>
            </a:r>
            <a:r>
              <a:rPr lang="bg-BG" dirty="0"/>
              <a:t>, предимно в амбулаторни условия и </a:t>
            </a:r>
            <a:r>
              <a:rPr lang="en-US" dirty="0"/>
              <a:t>infliximab </a:t>
            </a:r>
            <a:r>
              <a:rPr lang="bg-BG" dirty="0"/>
              <a:t>предимно в болници.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" y="37753"/>
            <a:ext cx="22955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50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8531" y="-27384"/>
            <a:ext cx="7033989" cy="10668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bg-BG" sz="2800" dirty="0" smtClean="0"/>
              <a:t>Реимбурсирани търговски наименования биоподобни до април 2017 година</a:t>
            </a:r>
            <a:endParaRPr lang="bg-BG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7753"/>
            <a:ext cx="22955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8107387"/>
              </p:ext>
            </p:extLst>
          </p:nvPr>
        </p:nvGraphicFramePr>
        <p:xfrm>
          <a:off x="107504" y="980728"/>
          <a:ext cx="9052453" cy="5728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456"/>
                <a:gridCol w="1143808"/>
                <a:gridCol w="864096"/>
                <a:gridCol w="1268969"/>
                <a:gridCol w="870716"/>
                <a:gridCol w="1080120"/>
                <a:gridCol w="137397"/>
                <a:gridCol w="1230755"/>
                <a:gridCol w="1224136"/>
              </a:tblGrid>
              <a:tr h="343456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Продукт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Filgrastim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Epoetin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Somatropin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Insulin</a:t>
                      </a:r>
                      <a:endParaRPr lang="bg-BG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 err="1" smtClean="0"/>
                        <a:t>Follitropin</a:t>
                      </a:r>
                      <a:endParaRPr lang="bg-BG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Infliximab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Etanercept</a:t>
                      </a:r>
                      <a:endParaRPr lang="bg-BG" sz="1200" dirty="0"/>
                    </a:p>
                  </a:txBody>
                  <a:tcPr/>
                </a:tc>
              </a:tr>
              <a:tr h="201920">
                <a:tc gridSpan="9"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ЕС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</a:tr>
              <a:tr h="226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Австрия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4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-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-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148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Белгия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4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143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България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Хърватия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5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Чехия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UK</a:t>
                      </a:r>
                      <a:endParaRPr lang="bg-BG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E</a:t>
                      </a:r>
                      <a:r>
                        <a:rPr lang="bg-BG" sz="1400" dirty="0" smtClean="0"/>
                        <a:t>стония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-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Финладия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236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Франция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5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Германия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8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7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Ирландия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5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Италия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5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2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Латвия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4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Малта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-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-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-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43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8531" y="-27384"/>
            <a:ext cx="7033989" cy="1066800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/>
            <a:r>
              <a:rPr lang="bg-BG" sz="2800" dirty="0" smtClean="0"/>
              <a:t>Реимбурсирани търговски наименования биоподобни до април 2017 година</a:t>
            </a:r>
            <a:endParaRPr lang="bg-BG" sz="28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22955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1323459"/>
              </p:ext>
            </p:extLst>
          </p:nvPr>
        </p:nvGraphicFramePr>
        <p:xfrm>
          <a:off x="107504" y="980728"/>
          <a:ext cx="9052453" cy="4615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2456"/>
                <a:gridCol w="1143808"/>
                <a:gridCol w="864096"/>
                <a:gridCol w="1268969"/>
                <a:gridCol w="870716"/>
                <a:gridCol w="1080120"/>
                <a:gridCol w="137397"/>
                <a:gridCol w="1230755"/>
                <a:gridCol w="1224136"/>
              </a:tblGrid>
              <a:tr h="343456"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Продукт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Filgrastim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Epoetin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Somatropin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Insulin</a:t>
                      </a:r>
                      <a:endParaRPr lang="bg-BG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200" dirty="0" err="1" smtClean="0"/>
                        <a:t>Follitropin</a:t>
                      </a:r>
                      <a:endParaRPr lang="bg-BG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Infliximab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Etanercept</a:t>
                      </a:r>
                      <a:endParaRPr lang="bg-BG" sz="1200" dirty="0"/>
                    </a:p>
                  </a:txBody>
                  <a:tcPr/>
                </a:tc>
              </a:tr>
              <a:tr h="201920">
                <a:tc gridSpan="9">
                  <a:txBody>
                    <a:bodyPr/>
                    <a:lstStyle/>
                    <a:p>
                      <a:pPr algn="ctr"/>
                      <a:r>
                        <a:rPr lang="bg-BG" sz="1400" dirty="0" smtClean="0"/>
                        <a:t>ЕС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</a:tr>
              <a:tr h="226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Холандия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4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148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Полша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5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143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Португалия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-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-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Словения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4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Испания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5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3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Швеция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4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Извън ЕС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Исландия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-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1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236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Новрегия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3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Русия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2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-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-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-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dirty="0" smtClean="0"/>
                        <a:t>Сърбия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2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1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-</a:t>
                      </a:r>
                      <a:endParaRPr lang="bg-BG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dirty="0" smtClean="0"/>
                        <a:t>-</a:t>
                      </a:r>
                      <a:endParaRPr lang="bg-BG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bg-BG" sz="1400" dirty="0" smtClean="0"/>
                        <a:t>2</a:t>
                      </a:r>
                      <a:endParaRPr lang="bg-BG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600" dirty="0" smtClean="0"/>
                        <a:t>1</a:t>
                      </a:r>
                      <a:endParaRPr lang="bg-BG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179512" y="5890046"/>
            <a:ext cx="8964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/>
              <a:t>В по-големите Европейски пазара има повече налични търговски наименования, следователно достъпа е по-добър.</a:t>
            </a:r>
          </a:p>
          <a:p>
            <a:r>
              <a:rPr lang="bg-BG" dirty="0"/>
              <a:t>В държавите извън ЕС достъпа е по-ограничен.</a:t>
            </a:r>
          </a:p>
        </p:txBody>
      </p:sp>
    </p:spTree>
    <p:extLst>
      <p:ext uri="{BB962C8B-B14F-4D97-AF65-F5344CB8AC3E}">
        <p14:creationId xmlns:p14="http://schemas.microsoft.com/office/powerpoint/2010/main" val="67729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4624"/>
            <a:ext cx="8229600" cy="79208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r"/>
            <a:r>
              <a:rPr lang="bg-BG" dirty="0" smtClean="0"/>
              <a:t>Ценообразуване</a:t>
            </a:r>
            <a:endParaRPr lang="bg-BG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27" y="37753"/>
            <a:ext cx="229552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5586571"/>
              </p:ext>
            </p:extLst>
          </p:nvPr>
        </p:nvGraphicFramePr>
        <p:xfrm>
          <a:off x="107504" y="764704"/>
          <a:ext cx="9057373" cy="604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1770"/>
                <a:gridCol w="4295311"/>
                <a:gridCol w="1505687"/>
                <a:gridCol w="1224136"/>
                <a:gridCol w="920469"/>
              </a:tblGrid>
              <a:tr h="343456">
                <a:tc>
                  <a:txBody>
                    <a:bodyPr/>
                    <a:lstStyle/>
                    <a:p>
                      <a:r>
                        <a:rPr lang="bg-BG" sz="1100" dirty="0" smtClean="0"/>
                        <a:t>Държава</a:t>
                      </a:r>
                      <a:endParaRPr lang="bg-B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100" dirty="0" smtClean="0"/>
                        <a:t>Ценообразуване</a:t>
                      </a:r>
                      <a:endParaRPr lang="bg-B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100" dirty="0" smtClean="0"/>
                        <a:t>Вътрешно референтно ценообразуване</a:t>
                      </a:r>
                      <a:endParaRPr lang="bg-B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100" dirty="0" smtClean="0"/>
                        <a:t>Стимули </a:t>
                      </a:r>
                      <a:r>
                        <a:rPr lang="bg-BG" sz="1100" baseline="0" dirty="0" smtClean="0"/>
                        <a:t> за предписване</a:t>
                      </a:r>
                      <a:endParaRPr lang="bg-BG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100" dirty="0" smtClean="0"/>
                        <a:t>Замяна</a:t>
                      </a:r>
                      <a:endParaRPr lang="bg-BG" sz="1100" dirty="0"/>
                    </a:p>
                  </a:txBody>
                  <a:tcPr/>
                </a:tc>
              </a:tr>
              <a:tr h="2019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dirty="0" smtClean="0"/>
                        <a:t>ЕС</a:t>
                      </a:r>
                      <a:endParaRPr lang="bg-BG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</a:tr>
              <a:tr h="2266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Австрия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Първи биоподобен – 38% от цената, втори-още 15%;</a:t>
                      </a:r>
                      <a:r>
                        <a:rPr lang="bg-BG" sz="1200" baseline="0" dirty="0" smtClean="0"/>
                        <a:t> Референта намалява с 30% след 3 месеца</a:t>
                      </a:r>
                      <a:endParaRPr lang="bg-BG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148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Белгия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Цената се договаря,</a:t>
                      </a:r>
                      <a:r>
                        <a:rPr lang="bg-BG" sz="1200" baseline="0" dirty="0" smtClean="0"/>
                        <a:t> а референта задължително намалява цената си</a:t>
                      </a:r>
                      <a:endParaRPr lang="bg-BG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143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България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Няма разлики за биоподобните и останалите ЛП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Хърватия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Първи биоподобен 15% намаление, втория още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Чехия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Първи биоподобен 30%,</a:t>
                      </a:r>
                      <a:r>
                        <a:rPr lang="bg-BG" sz="1200" baseline="0" dirty="0" smtClean="0"/>
                        <a:t> без промяна в референта</a:t>
                      </a:r>
                      <a:endParaRPr lang="bg-BG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UK</a:t>
                      </a:r>
                      <a:endParaRPr lang="bg-BG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Ценово количествено договоряне, отстъпки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E</a:t>
                      </a:r>
                      <a:r>
                        <a:rPr lang="bg-BG" sz="1200" dirty="0" smtClean="0"/>
                        <a:t>стония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Поне 15%</a:t>
                      </a:r>
                      <a:r>
                        <a:rPr lang="bg-BG" sz="1200" baseline="0" dirty="0" smtClean="0"/>
                        <a:t> по-ниска цена</a:t>
                      </a:r>
                      <a:endParaRPr lang="bg-BG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Финладия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Поне 30% по-ниска цена на ниво ТЕ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236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Франция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Около 10%-20% по-ниска и фиксирана цена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Германия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Свободни</a:t>
                      </a:r>
                      <a:r>
                        <a:rPr lang="bg-BG" sz="1200" baseline="0" dirty="0" smtClean="0"/>
                        <a:t> цени, отстъпки при търгове с фондове</a:t>
                      </a:r>
                      <a:endParaRPr lang="bg-BG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Да/Не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Ирландия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Договорни  цени 10%-20% по-ниски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Италия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20% по-ниска цена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Латвия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Първи—под 30%, втори  още 5%, трети още 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Да</a:t>
                      </a:r>
                      <a:endParaRPr lang="bg-BG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Малта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dirty="0" smtClean="0"/>
                        <a:t>Търгове по </a:t>
                      </a:r>
                      <a:r>
                        <a:rPr lang="en-US" sz="1200" dirty="0" smtClean="0"/>
                        <a:t>INN </a:t>
                      </a:r>
                      <a:r>
                        <a:rPr lang="bg-BG" sz="1200" dirty="0" smtClean="0"/>
                        <a:t>под максимално определена  цена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200" dirty="0" smtClean="0"/>
                        <a:t>Не</a:t>
                      </a:r>
                      <a:endParaRPr lang="bg-BG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75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219</TotalTime>
  <Words>1157</Words>
  <Application>Microsoft Office PowerPoint</Application>
  <PresentationFormat>On-screen Show (4:3)</PresentationFormat>
  <Paragraphs>492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Urban</vt:lpstr>
      <vt:lpstr>Навлизане на биоподобни на Европейския пазар и политика на ценообразуване и реимбурсиране</vt:lpstr>
      <vt:lpstr>PowerPoint Presentation</vt:lpstr>
      <vt:lpstr>Законодателна рамка</vt:lpstr>
      <vt:lpstr>PowerPoint Presentation</vt:lpstr>
      <vt:lpstr>Методика на проучването</vt:lpstr>
      <vt:lpstr>Наличие на биологични и биоподобни в амбулаторната (А) и болнична практика (Б)</vt:lpstr>
      <vt:lpstr>Реимбурсирани търговски наименования биоподобни до април 2017 година</vt:lpstr>
      <vt:lpstr>Реимбурсирани търговски наименования биоподобни до април 2017 година</vt:lpstr>
      <vt:lpstr>Ценообразуване</vt:lpstr>
      <vt:lpstr>Ценообразуване</vt:lpstr>
      <vt:lpstr>Реимбурсиране</vt:lpstr>
      <vt:lpstr>Реимбурсни разходи по продукти</vt:lpstr>
      <vt:lpstr>Реимбурсни разходи по държави</vt:lpstr>
      <vt:lpstr>Биоподобните като % от лекарствения бюджет</vt:lpstr>
      <vt:lpstr>Заключение</vt:lpstr>
      <vt:lpstr>Бъдещи стъпки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guenka petrova</dc:creator>
  <cp:lastModifiedBy>475A_MT</cp:lastModifiedBy>
  <cp:revision>24</cp:revision>
  <dcterms:created xsi:type="dcterms:W3CDTF">2017-10-19T16:50:07Z</dcterms:created>
  <dcterms:modified xsi:type="dcterms:W3CDTF">2017-12-06T15:55:12Z</dcterms:modified>
</cp:coreProperties>
</file>